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9" r:id="rId7"/>
    <p:sldId id="262" r:id="rId8"/>
    <p:sldId id="264" r:id="rId9"/>
    <p:sldId id="270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A68-5E51-4C50-8835-6CDCC7C82820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4114800" cy="55927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kružnih</a:t>
            </a:r>
            <a:r>
              <a:rPr lang="en-US" u="sng" dirty="0" smtClean="0"/>
              <a:t> </a:t>
            </a:r>
            <a:r>
              <a:rPr lang="en-US" u="sng" dirty="0" err="1" smtClean="0"/>
              <a:t>šavova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manjih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r>
              <a:rPr lang="en-US" dirty="0" smtClean="0"/>
              <a:t>, </a:t>
            </a: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zadržavanje</a:t>
            </a:r>
            <a:r>
              <a:rPr lang="en-US" dirty="0" smtClean="0"/>
              <a:t> </a:t>
            </a:r>
            <a:r>
              <a:rPr lang="en-US" dirty="0" err="1" smtClean="0"/>
              <a:t>praška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pomak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čime</a:t>
            </a:r>
            <a:r>
              <a:rPr lang="en-US" dirty="0" smtClean="0"/>
              <a:t> se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isticanje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218442" y="1859029"/>
            <a:ext cx="4586184" cy="47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86200" cy="5592763"/>
          </a:xfrm>
        </p:spPr>
        <p:txBody>
          <a:bodyPr/>
          <a:lstStyle/>
          <a:p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cevi</a:t>
            </a:r>
            <a:r>
              <a:rPr lang="en-US" u="sng" dirty="0" smtClean="0"/>
              <a:t> EPP </a:t>
            </a:r>
            <a:r>
              <a:rPr lang="en-US" u="sng" dirty="0" err="1" smtClean="0"/>
              <a:t>postupkom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Podloška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cilindrične</a:t>
            </a:r>
            <a:r>
              <a:rPr lang="en-US" dirty="0" smtClean="0"/>
              <a:t> </a:t>
            </a:r>
            <a:r>
              <a:rPr lang="en-US" dirty="0" err="1" smtClean="0"/>
              <a:t>posude</a:t>
            </a:r>
            <a:r>
              <a:rPr lang="en-US" dirty="0" smtClean="0"/>
              <a:t> </a:t>
            </a:r>
            <a:r>
              <a:rPr lang="en-US" dirty="0" err="1" smtClean="0"/>
              <a:t>malih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4275013" y="1170979"/>
            <a:ext cx="4868987" cy="5610821"/>
            <a:chOff x="4275013" y="1292898"/>
            <a:chExt cx="4868987" cy="56108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0000">
              <a:off x="4275013" y="1292898"/>
              <a:ext cx="4774468" cy="548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781800" y="6705600"/>
              <a:ext cx="2362200" cy="19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495800" y="953311"/>
            <a:ext cx="4648200" cy="51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648200" cy="5668963"/>
          </a:xfrm>
        </p:spPr>
        <p:txBody>
          <a:bodyPr/>
          <a:lstStyle/>
          <a:p>
            <a:r>
              <a:rPr lang="sr-Latn-CS" u="sng" dirty="0" smtClean="0"/>
              <a:t>Automati za EPP posupak zavarivanja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 Namenjeni za automatsko izvođenje šavova velike dužine: nosači, mostovi, brodogradnja i dr.</a:t>
            </a: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Elektrodna žica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Hladno vučena bakarisana čelična žica (bakarisana zbog antikorozivne zaštite)</a:t>
            </a:r>
          </a:p>
          <a:p>
            <a:pPr>
              <a:buFontTx/>
              <a:buChar char="-"/>
            </a:pPr>
            <a:r>
              <a:rPr lang="sr-Latn-CS" dirty="0" smtClean="0"/>
              <a:t>Prečnici od 2 do 6 mm</a:t>
            </a:r>
          </a:p>
          <a:p>
            <a:pPr>
              <a:buFontTx/>
              <a:buChar char="-"/>
            </a:pPr>
            <a:r>
              <a:rPr lang="sr-Latn-CS" dirty="0" smtClean="0"/>
              <a:t>Od niskougljeničnog ili niskolegiranog čelika, znatno ređe obojeni metali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Prahovi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   Štite šav od atmosferskih gasova (N, O, H), stabilizuju el.luk, vrše legiranje rastopa.</a:t>
            </a:r>
          </a:p>
          <a:p>
            <a:pPr>
              <a:buFontTx/>
              <a:buChar char="-"/>
            </a:pPr>
            <a:r>
              <a:rPr lang="sr-Latn-CS" u="sng" dirty="0" smtClean="0"/>
              <a:t>Topljeni prahovi</a:t>
            </a:r>
            <a:r>
              <a:rPr lang="sr-Latn-CS" dirty="0" smtClean="0"/>
              <a:t>: Na bazi MnO i SiO</a:t>
            </a:r>
            <a:r>
              <a:rPr lang="sr-Latn-CS" baseline="-25000" dirty="0" smtClean="0"/>
              <a:t>2</a:t>
            </a:r>
            <a:r>
              <a:rPr lang="sr-Latn-CS" dirty="0" smtClean="0"/>
              <a:t>, čijim razlaganjem ostaju Mn i Si. Mn i Si nadoknađuju isparene elemente u rastopu. </a:t>
            </a:r>
          </a:p>
          <a:p>
            <a:pPr>
              <a:buFontTx/>
              <a:buChar char="-"/>
            </a:pPr>
            <a:r>
              <a:rPr lang="sr-Latn-CS" u="sng" dirty="0" smtClean="0"/>
              <a:t>Netopljeni (keramički)</a:t>
            </a:r>
            <a:r>
              <a:rPr lang="sr-Latn-CS" dirty="0" smtClean="0"/>
              <a:t>: sadrže supstance koje se razlažu pri zavarivanju i time se obezbeđuje efikasnija zaštita (CaCO</a:t>
            </a:r>
            <a:r>
              <a:rPr lang="sr-Latn-CS" baseline="-25000" dirty="0" smtClean="0"/>
              <a:t>3</a:t>
            </a:r>
            <a:r>
              <a:rPr lang="sr-Latn-CS" dirty="0" smtClean="0"/>
              <a:t>) ili dezoksidacija (Si, Al, Ti). Dodavanjem npr. Ti dolazi do modifikacije šava i usitnjavanja strukture – postižu se bolje meh.osobine. Legiranje kroz prah je jeftinije i efikasnije nego kroz žicu.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Prednosti:</a:t>
            </a:r>
            <a:endParaRPr lang="en-US" u="sng" dirty="0" smtClean="0"/>
          </a:p>
          <a:p>
            <a:endParaRPr lang="sr-Latn-CS" dirty="0" smtClean="0"/>
          </a:p>
          <a:p>
            <a:pPr>
              <a:buNone/>
            </a:pPr>
            <a:r>
              <a:rPr lang="en-US" dirty="0" smtClean="0"/>
              <a:t>-  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uvar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priprema</a:t>
            </a:r>
            <a:r>
              <a:rPr lang="en-US" dirty="0" smtClean="0"/>
              <a:t> V-</a:t>
            </a:r>
            <a:r>
              <a:rPr lang="en-US" dirty="0" err="1" smtClean="0"/>
              <a:t>šava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I-</a:t>
            </a:r>
            <a:r>
              <a:rPr lang="en-US" dirty="0" err="1" smtClean="0"/>
              <a:t>šav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Udeo</a:t>
            </a:r>
            <a:r>
              <a:rPr lang="en-US" dirty="0" smtClean="0"/>
              <a:t> </a:t>
            </a:r>
            <a:r>
              <a:rPr lang="en-US" dirty="0" err="1" smtClean="0"/>
              <a:t>elektrodne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učestvuje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 je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10x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produktivnost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r>
              <a:rPr lang="en-US" dirty="0" err="1" smtClean="0"/>
              <a:t>Gubici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prštanja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isparavanja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je </a:t>
            </a:r>
            <a:r>
              <a:rPr lang="en-US" dirty="0" err="1" smtClean="0"/>
              <a:t>smanjeno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zavarivača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izvodi</a:t>
            </a:r>
            <a:r>
              <a:rPr lang="en-US" dirty="0" smtClean="0"/>
              <a:t> pod </a:t>
            </a:r>
            <a:r>
              <a:rPr lang="en-US" dirty="0" err="1" smtClean="0"/>
              <a:t>zaštitom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Visoka mogućnost automatizacije</a:t>
            </a:r>
            <a:endParaRPr lang="en-US" dirty="0" smtClean="0"/>
          </a:p>
          <a:p>
            <a:endParaRPr lang="sr-Latn-CS" dirty="0"/>
          </a:p>
          <a:p>
            <a:endParaRPr lang="sr-Latn-C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sr-Latn-CS" u="sng" dirty="0" smtClean="0"/>
              <a:t>Nedostaci:</a:t>
            </a:r>
            <a:endParaRPr lang="en-US" u="sng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Nemogućnost</a:t>
            </a:r>
            <a:r>
              <a:rPr lang="en-US" dirty="0" smtClean="0"/>
              <a:t> </a:t>
            </a:r>
            <a:r>
              <a:rPr lang="en-US" dirty="0" err="1" smtClean="0"/>
              <a:t>praćenja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fleksibilnost</a:t>
            </a:r>
            <a:r>
              <a:rPr lang="en-US" dirty="0" smtClean="0"/>
              <a:t> u </a:t>
            </a:r>
            <a:r>
              <a:rPr lang="en-US" dirty="0" err="1" smtClean="0"/>
              <a:t>položajima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utrošak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povećavaju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– </a:t>
            </a:r>
            <a:r>
              <a:rPr lang="en-US" dirty="0" err="1" smtClean="0"/>
              <a:t>isplativ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dugačke</a:t>
            </a:r>
            <a:r>
              <a:rPr lang="en-US" dirty="0" smtClean="0"/>
              <a:t> </a:t>
            </a:r>
            <a:r>
              <a:rPr lang="en-US" dirty="0" err="1" smtClean="0"/>
              <a:t>šavove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dubine</a:t>
            </a:r>
            <a:r>
              <a:rPr lang="en-US" dirty="0" smtClean="0"/>
              <a:t> </a:t>
            </a:r>
            <a:r>
              <a:rPr lang="en-US" dirty="0" err="1" smtClean="0"/>
              <a:t>uvara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primenjiv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obojene</a:t>
            </a:r>
            <a:r>
              <a:rPr lang="en-US" dirty="0" smtClean="0"/>
              <a:t> </a:t>
            </a:r>
            <a:r>
              <a:rPr lang="en-US" dirty="0" err="1" smtClean="0"/>
              <a:t>metale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paznji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3642439" y="1699405"/>
            <a:ext cx="5415973" cy="49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Ručno-elektrolučno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(REL </a:t>
            </a:r>
            <a:r>
              <a:rPr lang="en-US" dirty="0" err="1" smtClean="0"/>
              <a:t>ili</a:t>
            </a:r>
            <a:r>
              <a:rPr lang="en-US" dirty="0" smtClean="0"/>
              <a:t> E </a:t>
            </a:r>
            <a:r>
              <a:rPr lang="en-US" dirty="0" err="1" smtClean="0"/>
              <a:t>postupak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Elektroda</a:t>
            </a:r>
            <a:r>
              <a:rPr lang="en-US" sz="2800" dirty="0" smtClean="0"/>
              <a:t> se </a:t>
            </a:r>
            <a:r>
              <a:rPr lang="en-US" sz="2800" dirty="0" err="1" smtClean="0"/>
              <a:t>topi</a:t>
            </a:r>
            <a:r>
              <a:rPr lang="en-US" sz="2800" dirty="0" smtClean="0"/>
              <a:t> pod </a:t>
            </a:r>
            <a:r>
              <a:rPr lang="en-US" sz="2800" dirty="0" err="1" smtClean="0"/>
              <a:t>dejstvom</a:t>
            </a:r>
            <a:r>
              <a:rPr lang="en-US" sz="2800" dirty="0" smtClean="0"/>
              <a:t> </a:t>
            </a:r>
            <a:r>
              <a:rPr lang="en-US" sz="2800" dirty="0" err="1" smtClean="0"/>
              <a:t>el.luka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Elektroda</a:t>
            </a:r>
            <a:r>
              <a:rPr lang="en-US" sz="2800" dirty="0" smtClean="0"/>
              <a:t> se </a:t>
            </a:r>
            <a:r>
              <a:rPr lang="en-US" sz="2800" dirty="0" err="1" smtClean="0"/>
              <a:t>sastoji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1.jezgra </a:t>
            </a:r>
            <a:r>
              <a:rPr lang="en-US" sz="2800" dirty="0" err="1" smtClean="0"/>
              <a:t>prečnika</a:t>
            </a:r>
            <a:r>
              <a:rPr lang="en-US" sz="2800" dirty="0" smtClean="0"/>
              <a:t> 2-6 mm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popunjava</a:t>
            </a:r>
            <a:r>
              <a:rPr lang="en-US" sz="2800" dirty="0" smtClean="0"/>
              <a:t> </a:t>
            </a:r>
            <a:r>
              <a:rPr lang="en-US" sz="2800" dirty="0" err="1" smtClean="0"/>
              <a:t>žleb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delom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 </a:t>
            </a:r>
            <a:r>
              <a:rPr lang="en-US" sz="2800" dirty="0" err="1" smtClean="0"/>
              <a:t>obrazuje</a:t>
            </a:r>
            <a:r>
              <a:rPr lang="en-US" sz="2800" dirty="0" smtClean="0"/>
              <a:t> </a:t>
            </a:r>
            <a:r>
              <a:rPr lang="en-US" sz="2800" dirty="0" err="1" smtClean="0"/>
              <a:t>šav</a:t>
            </a:r>
            <a:r>
              <a:rPr lang="en-US" sz="2800" dirty="0" smtClean="0"/>
              <a:t>  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2.obloge </a:t>
            </a:r>
            <a:r>
              <a:rPr lang="en-US" sz="2800" dirty="0" err="1" smtClean="0"/>
              <a:t>koja</a:t>
            </a:r>
            <a:r>
              <a:rPr lang="en-US" sz="2800" dirty="0" smtClean="0"/>
              <a:t> </a:t>
            </a:r>
            <a:r>
              <a:rPr lang="en-US" sz="2800" dirty="0" err="1" smtClean="0"/>
              <a:t>obrazuje</a:t>
            </a:r>
            <a:r>
              <a:rPr lang="en-US" sz="2800" dirty="0" smtClean="0"/>
              <a:t> </a:t>
            </a:r>
            <a:r>
              <a:rPr lang="en-US" sz="2800" dirty="0" err="1" smtClean="0"/>
              <a:t>trosku</a:t>
            </a:r>
            <a:r>
              <a:rPr lang="en-US" sz="2800" dirty="0" smtClean="0"/>
              <a:t> </a:t>
            </a:r>
            <a:r>
              <a:rPr lang="en-US" sz="2800" dirty="0" err="1" smtClean="0"/>
              <a:t>nad</a:t>
            </a:r>
            <a:r>
              <a:rPr lang="en-US" sz="2800" dirty="0" smtClean="0"/>
              <a:t> </a:t>
            </a:r>
            <a:r>
              <a:rPr lang="en-US" sz="2800" dirty="0" err="1" smtClean="0"/>
              <a:t>šavom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114800" cy="5821363"/>
          </a:xfrm>
        </p:spPr>
        <p:txBody>
          <a:bodyPr>
            <a:normAutofit/>
          </a:bodyPr>
          <a:lstStyle/>
          <a:p>
            <a:r>
              <a:rPr lang="sr-Latn-CS" sz="2400" u="sng" dirty="0" smtClean="0"/>
              <a:t>Prava polarnost</a:t>
            </a:r>
            <a:r>
              <a:rPr lang="sr-Latn-CS" sz="2400" dirty="0" smtClean="0"/>
              <a:t>, primena kod zavarivanja: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Čelici</a:t>
            </a:r>
            <a:r>
              <a:rPr lang="en-US" sz="2400" dirty="0" smtClean="0"/>
              <a:t>: </a:t>
            </a:r>
            <a:r>
              <a:rPr lang="en-US" sz="2400" dirty="0" err="1" smtClean="0"/>
              <a:t>niskougljenični</a:t>
            </a:r>
            <a:r>
              <a:rPr lang="en-US" sz="2400" dirty="0" smtClean="0"/>
              <a:t>, </a:t>
            </a:r>
            <a:r>
              <a:rPr lang="en-US" sz="2400" dirty="0" err="1" smtClean="0"/>
              <a:t>niskolegirani</a:t>
            </a:r>
            <a:r>
              <a:rPr lang="en-US" sz="2400" dirty="0" smtClean="0"/>
              <a:t>, </a:t>
            </a:r>
            <a:r>
              <a:rPr lang="en-US" sz="2400" dirty="0" err="1" smtClean="0"/>
              <a:t>mikrolegirani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intenzivnije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zagrevanje</a:t>
            </a:r>
            <a:r>
              <a:rPr lang="en-US" sz="2400" dirty="0" smtClean="0"/>
              <a:t> </a:t>
            </a:r>
            <a:r>
              <a:rPr lang="en-US" sz="2400" dirty="0" err="1" smtClean="0"/>
              <a:t>osnovnog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veći</a:t>
            </a:r>
            <a:r>
              <a:rPr lang="en-US" sz="2400" dirty="0" smtClean="0"/>
              <a:t> </a:t>
            </a:r>
            <a:r>
              <a:rPr lang="en-US" sz="2400" dirty="0" err="1" smtClean="0"/>
              <a:t>uvar</a:t>
            </a:r>
            <a:r>
              <a:rPr lang="en-US" sz="2400" dirty="0" smtClean="0"/>
              <a:t>)</a:t>
            </a:r>
            <a:endParaRPr lang="sr-Latn-C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24400" y="304800"/>
            <a:ext cx="41148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CS" sz="2400" u="sng" dirty="0" smtClean="0"/>
              <a:t>Obrnuta</a:t>
            </a:r>
            <a:r>
              <a:rPr kumimoji="0" lang="sr-Latn-C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primena kod zavarivanja: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 smtClean="0"/>
              <a:t>Nerđajući</a:t>
            </a:r>
            <a:r>
              <a:rPr lang="en-US" sz="2400" dirty="0" smtClean="0"/>
              <a:t> </a:t>
            </a:r>
            <a:r>
              <a:rPr lang="en-US" sz="2400" dirty="0" err="1" smtClean="0"/>
              <a:t>čelici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 smtClean="0"/>
              <a:t>Legure</a:t>
            </a:r>
            <a:r>
              <a:rPr lang="en-US" sz="2400" dirty="0" smtClean="0"/>
              <a:t> </a:t>
            </a:r>
            <a:r>
              <a:rPr lang="en-US" sz="2400" dirty="0" err="1" smtClean="0"/>
              <a:t>aluminijuma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Legure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bakra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razbijanje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površinskog</a:t>
            </a:r>
            <a:r>
              <a:rPr lang="en-US" sz="2400" dirty="0" smtClean="0"/>
              <a:t> </a:t>
            </a:r>
            <a:r>
              <a:rPr lang="en-US" sz="2400" dirty="0" err="1" smtClean="0"/>
              <a:t>oksidnog</a:t>
            </a:r>
            <a:r>
              <a:rPr lang="en-US" sz="2400" dirty="0" smtClean="0"/>
              <a:t> </a:t>
            </a:r>
            <a:r>
              <a:rPr lang="en-US" sz="2400" dirty="0" err="1" smtClean="0"/>
              <a:t>sloja</a:t>
            </a:r>
            <a:r>
              <a:rPr lang="en-US" sz="2400" dirty="0" smtClean="0"/>
              <a:t>)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600" y="3276600"/>
            <a:ext cx="7571509" cy="3530764"/>
            <a:chOff x="609600" y="3073637"/>
            <a:chExt cx="7571509" cy="35307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609600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660073" y="3519055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-</a:t>
              </a:r>
              <a:endParaRPr lang="sr-Latn-C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54965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 smtClean="0"/>
                <a:t>+</a:t>
              </a:r>
              <a:endParaRPr lang="sr-Latn-CS" sz="2800" b="1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09800" y="4800600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</a:t>
              </a:r>
              <a:endParaRPr lang="en-US" sz="800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6781800" y="4724400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</a:t>
              </a:r>
              <a:endParaRPr lang="en-US" sz="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Rectangle 18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Jezgro elektrode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-izrađuje se od vučene žice</a:t>
            </a:r>
          </a:p>
          <a:p>
            <a:pPr>
              <a:buNone/>
            </a:pPr>
            <a:r>
              <a:rPr lang="sr-Latn-CS" dirty="0" smtClean="0"/>
              <a:t>-čelično jezgro se izrađuje od niskougljeničnog, nisko i visoko legiranog čelika (sadržaj C do 0,12 %)</a:t>
            </a:r>
          </a:p>
          <a:p>
            <a:pPr>
              <a:buNone/>
            </a:pPr>
            <a:r>
              <a:rPr lang="sr-Latn-CS" dirty="0" smtClean="0"/>
              <a:t>-jezgra od legura obojenih metala: Cu, Al,...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657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 smtClean="0"/>
              <a:t>Obloga elektrode</a:t>
            </a:r>
            <a:r>
              <a:rPr lang="sr-Latn-CS" dirty="0" smtClean="0"/>
              <a:t>: -uloga obloge je: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Obrazovanje zaštitne troske:</a:t>
            </a:r>
          </a:p>
          <a:p>
            <a:pPr marL="514350" indent="-514350">
              <a:buNone/>
            </a:pPr>
            <a:r>
              <a:rPr lang="sr-Latn-CS" dirty="0" smtClean="0"/>
              <a:t>	- zaštita tečnog metala od uticaja </a:t>
            </a:r>
            <a:r>
              <a:rPr lang="sr-Latn-CS" dirty="0" smtClean="0"/>
              <a:t>gasova</a:t>
            </a: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- izdvaja kiseonik, azot, sumpor, fosfor iz rastopa;</a:t>
            </a:r>
          </a:p>
          <a:p>
            <a:pPr marL="514350" indent="-514350">
              <a:buNone/>
            </a:pPr>
            <a:r>
              <a:rPr lang="sr-Latn-CS" dirty="0" smtClean="0"/>
              <a:t>	- legira rastop dodavanjem npr. Si i Ti koji usitnjavaju strukturu</a:t>
            </a:r>
          </a:p>
          <a:p>
            <a:pPr marL="514350" indent="-514350">
              <a:buNone/>
            </a:pPr>
            <a:r>
              <a:rPr lang="sr-Latn-CS" dirty="0" smtClean="0"/>
              <a:t>2.  Snižavanje potencijala jonizacije prostora između elektrode i osnovnog materijala, čime se povećava stabilnost </a:t>
            </a:r>
            <a:r>
              <a:rPr lang="sr-Latn-CS" dirty="0" smtClean="0"/>
              <a:t>luka</a:t>
            </a:r>
            <a:endParaRPr lang="sr-Latn-C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114800"/>
            <a:ext cx="5943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Vrste elektrod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tipu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obloge</a:t>
            </a:r>
            <a:r>
              <a:rPr kumimoji="0" lang="sr-Latn-C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Oksidne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Kisele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Celulozne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Rutilne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Bazične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723606" y="5715794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50292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Porast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meh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osobina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cene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u="sng" dirty="0" smtClean="0"/>
              <a:t>Podvrste REL postupka</a:t>
            </a:r>
            <a:r>
              <a:rPr lang="sr-Latn-CS" dirty="0" smtClean="0"/>
              <a:t>:</a:t>
            </a:r>
          </a:p>
          <a:p>
            <a:pPr marL="514350" indent="-514350">
              <a:buNone/>
            </a:pPr>
            <a:r>
              <a:rPr lang="sr-Latn-CS" sz="2400" dirty="0" smtClean="0"/>
              <a:t>1</a:t>
            </a:r>
            <a:r>
              <a:rPr lang="sr-Latn-CS" sz="2400" dirty="0" smtClean="0"/>
              <a:t>. Zavarivanje položenom elektrodom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>
              <a:buNone/>
            </a:pPr>
            <a:r>
              <a:rPr lang="sr-Latn-CS" sz="2400" dirty="0" smtClean="0"/>
              <a:t>2</a:t>
            </a:r>
            <a:r>
              <a:rPr lang="sr-Latn-CS" sz="2400" dirty="0" smtClean="0"/>
              <a:t>. Gravitaciono zavarivanje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sr-Latn-CS" sz="2400" dirty="0" smtClean="0"/>
          </a:p>
          <a:p>
            <a:pPr>
              <a:buNone/>
            </a:pPr>
            <a:r>
              <a:rPr lang="sr-Latn-CS" sz="2400" dirty="0" smtClean="0"/>
              <a:t>3. Zavarivanje pod vodom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59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b="36797"/>
          <a:stretch>
            <a:fillRect/>
          </a:stretch>
        </p:blipFill>
        <p:spPr bwMode="auto">
          <a:xfrm rot="-60000">
            <a:off x="1692057" y="2693622"/>
            <a:ext cx="3066746" cy="18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6120" t="68805" b="12487"/>
          <a:stretch>
            <a:fillRect/>
          </a:stretch>
        </p:blipFill>
        <p:spPr bwMode="auto">
          <a:xfrm rot="-60000">
            <a:off x="4960564" y="3528956"/>
            <a:ext cx="2730184" cy="8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692368"/>
            <a:ext cx="2943225" cy="21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r>
              <a:rPr lang="sr-Latn-CS" u="sng" dirty="0" smtClean="0"/>
              <a:t>Prednosti REL:</a:t>
            </a:r>
          </a:p>
          <a:p>
            <a:pPr>
              <a:buNone/>
            </a:pPr>
            <a:r>
              <a:rPr lang="sr-Latn-CS" dirty="0" smtClean="0"/>
              <a:t>	</a:t>
            </a:r>
          </a:p>
          <a:p>
            <a:pPr>
              <a:buFontTx/>
              <a:buChar char="-"/>
            </a:pPr>
            <a:r>
              <a:rPr lang="sr-Latn-CS" dirty="0" smtClean="0"/>
              <a:t>univerzalna metoda: za zavarivanje, navarivanje i rezanje</a:t>
            </a:r>
          </a:p>
          <a:p>
            <a:pPr>
              <a:buFontTx/>
              <a:buChar char="-"/>
            </a:pPr>
            <a:r>
              <a:rPr lang="sr-Latn-CS" dirty="0" smtClean="0"/>
              <a:t>širok dijapazon elektroda (dodatnog materijala), za zavarivanje praktično svih metala i legura metala</a:t>
            </a:r>
          </a:p>
          <a:p>
            <a:pPr>
              <a:buFontTx/>
              <a:buChar char="-"/>
            </a:pPr>
            <a:r>
              <a:rPr lang="sr-Latn-CS" dirty="0" smtClean="0"/>
              <a:t>mogućnost zavarivanja pod vodom, položenom elektrodom i gravitaciono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Nedostaci REL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Manja brzina zavarivanja u odnosu na druge metode elektrolučnog zav.zbog čišćenja troske (traje koliko i zavarivanje)</a:t>
            </a:r>
          </a:p>
          <a:p>
            <a:pPr>
              <a:buFontTx/>
              <a:buChar char="-"/>
            </a:pPr>
            <a:r>
              <a:rPr lang="sr-Latn-CS" dirty="0" smtClean="0"/>
              <a:t>Pri zavarivanju u više prolaza (zavara ili slojeva) potrebno detaljno čišćenje prethodnih slojeva da se ne bi zadržala troska</a:t>
            </a:r>
            <a:endParaRPr lang="en-US" dirty="0" smtClean="0"/>
          </a:p>
          <a:p>
            <a:pPr>
              <a:buFontTx/>
              <a:buChar char="-"/>
            </a:pPr>
            <a:r>
              <a:rPr lang="sr-Latn-CS" dirty="0" smtClean="0"/>
              <a:t>Pojava značajnih deformacija pri većem unosu toplote</a:t>
            </a:r>
          </a:p>
          <a:p>
            <a:pPr>
              <a:buFontTx/>
              <a:buChar char="-"/>
            </a:pPr>
            <a:r>
              <a:rPr lang="sr-Latn-CS" dirty="0" smtClean="0"/>
              <a:t> Nije pogodna metoda za zavarivanje relativno tankog osnovnog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pod praškom (EPP)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r-Latn-CS" dirty="0" smtClean="0"/>
              <a:t>El.luk se uspostavlja između elektrode i osnovnog materijala, kroz gasni mehur nastao topljenjem praha.</a:t>
            </a:r>
            <a:endParaRPr lang="sr-Latn-CS" dirty="0"/>
          </a:p>
        </p:txBody>
      </p:sp>
      <p:grpSp>
        <p:nvGrpSpPr>
          <p:cNvPr id="4" name="Group 5"/>
          <p:cNvGrpSpPr/>
          <p:nvPr/>
        </p:nvGrpSpPr>
        <p:grpSpPr>
          <a:xfrm>
            <a:off x="1839834" y="3221184"/>
            <a:ext cx="5780166" cy="3636816"/>
            <a:chOff x="1839834" y="3221184"/>
            <a:chExt cx="5780166" cy="363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20000">
              <a:off x="1839834" y="3221184"/>
              <a:ext cx="5643923" cy="353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72000" y="6629400"/>
              <a:ext cx="3048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559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Tehnologija zavarivanja</vt:lpstr>
      <vt:lpstr>Ručno-elektrolučno zavarivanje (REL ili E postupak)</vt:lpstr>
      <vt:lpstr>Slide 3</vt:lpstr>
      <vt:lpstr>Slide 4</vt:lpstr>
      <vt:lpstr>Slide 5</vt:lpstr>
      <vt:lpstr>Slide 6</vt:lpstr>
      <vt:lpstr>Slide 7</vt:lpstr>
      <vt:lpstr>Slide 8</vt:lpstr>
      <vt:lpstr>Zavarivanje pod praškom (EPP)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Hvala na paznji!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sebastijan</cp:lastModifiedBy>
  <cp:revision>26</cp:revision>
  <dcterms:created xsi:type="dcterms:W3CDTF">2014-03-04T12:17:02Z</dcterms:created>
  <dcterms:modified xsi:type="dcterms:W3CDTF">2014-03-28T08:53:30Z</dcterms:modified>
</cp:coreProperties>
</file>